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24" r:id="rId3"/>
    <p:sldId id="429" r:id="rId4"/>
    <p:sldId id="261" r:id="rId5"/>
    <p:sldId id="310" r:id="rId6"/>
    <p:sldId id="440" r:id="rId7"/>
    <p:sldId id="307" r:id="rId8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8" autoAdjust="0"/>
    <p:restoredTop sz="94660"/>
  </p:normalViewPr>
  <p:slideViewPr>
    <p:cSldViewPr>
      <p:cViewPr varScale="1">
        <p:scale>
          <a:sx n="55" d="100"/>
          <a:sy n="55" d="100"/>
        </p:scale>
        <p:origin x="36" y="20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9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043B725B-653D-4166-A8E9-72A38A1847CF}" type="datetimeFigureOut">
              <a:rPr lang="en-US"/>
              <a:t>7/31/2021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783F64CD-0576-4A9A-BD06-7889D6E60BDC}" type="datetimeFigureOut">
              <a:rPr lang="en-US"/>
              <a:t>7/31/2021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1) Elimination Redesign the job or substitute a substance so that the hazard is removed </a:t>
            </a:r>
          </a:p>
          <a:p>
            <a:r>
              <a:rPr lang="en-GB" dirty="0"/>
              <a:t>or eliminated. For example, </a:t>
            </a:r>
            <a:r>
              <a:rPr lang="en-GB" dirty="0" err="1"/>
              <a:t>dutyholders</a:t>
            </a:r>
            <a:r>
              <a:rPr lang="en-GB" dirty="0"/>
              <a:t> must avoid working at height where </a:t>
            </a:r>
          </a:p>
          <a:p>
            <a:r>
              <a:rPr lang="en-GB" dirty="0"/>
              <a:t>they can.</a:t>
            </a:r>
          </a:p>
          <a:p>
            <a:r>
              <a:rPr lang="en-GB" dirty="0"/>
              <a:t>2) Substitution Replace the material or process with a less hazardous one. For example, </a:t>
            </a:r>
          </a:p>
          <a:p>
            <a:r>
              <a:rPr lang="en-GB" dirty="0"/>
              <a:t>use a small MEWP to access work at height instead of step ladders. Care </a:t>
            </a:r>
          </a:p>
          <a:p>
            <a:r>
              <a:rPr lang="en-GB" dirty="0"/>
              <a:t>should be taken to ensure the alternative is safer than the original.</a:t>
            </a:r>
          </a:p>
          <a:p>
            <a:r>
              <a:rPr lang="en-GB" dirty="0"/>
              <a:t>3) Engineering controls Use work equipment or other measures to prevent falls where you cannot </a:t>
            </a:r>
          </a:p>
          <a:p>
            <a:r>
              <a:rPr lang="en-GB" dirty="0"/>
              <a:t>avoid working at height. Install or use additional machinery such as local </a:t>
            </a:r>
          </a:p>
          <a:p>
            <a:r>
              <a:rPr lang="en-GB" dirty="0"/>
              <a:t>exhaust ventilation to control risks from dust or fume. Separate the hazard </a:t>
            </a:r>
          </a:p>
          <a:p>
            <a:r>
              <a:rPr lang="en-GB" dirty="0"/>
              <a:t>from operators by methods such as enclosing or guarding dangerous items </a:t>
            </a:r>
          </a:p>
          <a:p>
            <a:r>
              <a:rPr lang="en-GB" dirty="0"/>
              <a:t>of machinery/equipment. Give priority to measures which protect </a:t>
            </a:r>
          </a:p>
          <a:p>
            <a:r>
              <a:rPr lang="en-GB" dirty="0"/>
              <a:t>collectively over individual measures.</a:t>
            </a:r>
          </a:p>
          <a:p>
            <a:r>
              <a:rPr lang="en-GB" dirty="0"/>
              <a:t>4) Administrative controls These are all about identifying and implementing the procedures you need </a:t>
            </a:r>
          </a:p>
          <a:p>
            <a:r>
              <a:rPr lang="en-GB" dirty="0"/>
              <a:t>to work safely. For example: reducing the time workers are exposed to </a:t>
            </a:r>
          </a:p>
          <a:p>
            <a:r>
              <a:rPr lang="en-GB" dirty="0"/>
              <a:t>hazards (</a:t>
            </a:r>
            <a:r>
              <a:rPr lang="en-GB" dirty="0" err="1"/>
              <a:t>eg</a:t>
            </a:r>
            <a:r>
              <a:rPr lang="en-GB" dirty="0"/>
              <a:t> by job rotation); prohibiting use of mobile phones in hazardous </a:t>
            </a:r>
          </a:p>
          <a:p>
            <a:r>
              <a:rPr lang="en-GB" dirty="0"/>
              <a:t>areas; increasing safety signage, and performing risk assessments.</a:t>
            </a:r>
          </a:p>
          <a:p>
            <a:r>
              <a:rPr lang="en-GB" dirty="0"/>
              <a:t>5) Personal protective </a:t>
            </a:r>
          </a:p>
          <a:p>
            <a:r>
              <a:rPr lang="en-GB" dirty="0"/>
              <a:t>clothes and equipment</a:t>
            </a:r>
          </a:p>
          <a:p>
            <a:r>
              <a:rPr lang="en-GB" dirty="0"/>
              <a:t>Only after all the previous measures have been tried and found ineffective in </a:t>
            </a:r>
          </a:p>
          <a:p>
            <a:r>
              <a:rPr lang="en-GB" dirty="0"/>
              <a:t>controlling risks to a reasonably practicable level, must personal protective </a:t>
            </a:r>
          </a:p>
          <a:p>
            <a:r>
              <a:rPr lang="en-GB" dirty="0"/>
              <a:t>equipment (PPE) be used. For example, where you cannot eliminate the </a:t>
            </a:r>
          </a:p>
          <a:p>
            <a:r>
              <a:rPr lang="en-GB" dirty="0"/>
              <a:t>risk of a fall, use work equipment or other measures to minimise the </a:t>
            </a:r>
          </a:p>
          <a:p>
            <a:r>
              <a:rPr lang="en-GB" dirty="0"/>
              <a:t>distance and consequences of a fall (should one occur). If chosen, PPE </a:t>
            </a:r>
          </a:p>
          <a:p>
            <a:r>
              <a:rPr lang="en-GB" dirty="0"/>
              <a:t>should be selected and fitted by the person who uses it. Workers must be </a:t>
            </a:r>
          </a:p>
          <a:p>
            <a:r>
              <a:rPr lang="en-GB" dirty="0"/>
              <a:t>trained in the function and limitation of each item of PPE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3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69FD7F1-327F-B149-B081-CD75F821C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89FF4CE-0E5B-E045-A95B-203E9E568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Date Placeholder 4">
            <a:extLst>
              <a:ext uri="{FF2B5EF4-FFF2-40B4-BE49-F238E27FC236}">
                <a16:creationId xmlns:a16="http://schemas.microsoft.com/office/drawing/2014/main" id="{E65DC5DC-2E30-2943-80B6-C362418523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14/12/2018</a:t>
            </a:r>
          </a:p>
        </p:txBody>
      </p:sp>
    </p:spTree>
    <p:extLst>
      <p:ext uri="{BB962C8B-B14F-4D97-AF65-F5344CB8AC3E}">
        <p14:creationId xmlns:p14="http://schemas.microsoft.com/office/powerpoint/2010/main" val="411428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7/31/2021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7/31/2021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7/31/2021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7/31/2021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7/31/2021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7/31/2021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7/31/2021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7/31/2021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slation.gov.uk/uksi/1999/3242/regulation/3/ma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objwells.com/2018/02/british-newspaper-barcodes-explained-and-automated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400" y="2996952"/>
            <a:ext cx="4098175" cy="3177380"/>
          </a:xfrm>
        </p:spPr>
        <p:txBody>
          <a:bodyPr>
            <a:normAutofit/>
          </a:bodyPr>
          <a:lstStyle/>
          <a:p>
            <a:r>
              <a:rPr lang="en-US" sz="4400" dirty="0"/>
              <a:t>Risk Assessment and Control Hierarchy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B136F94-F701-4E26-8272-38B8DC21C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0"/>
            <a:ext cx="4852035" cy="6858000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13F0588-4654-4F07-A0E3-DAFF2C602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75"/>
            <a:ext cx="2938272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Risk Assessment?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15" y="1916832"/>
            <a:ext cx="9144000" cy="4572001"/>
          </a:xfrm>
        </p:spPr>
        <p:txBody>
          <a:bodyPr>
            <a:normAutofit/>
          </a:bodyPr>
          <a:lstStyle/>
          <a:p>
            <a:r>
              <a:rPr lang="en-GB" dirty="0"/>
              <a:t>A systematic approach for controlling risks in the workplace </a:t>
            </a:r>
          </a:p>
          <a:p>
            <a:r>
              <a:rPr lang="en-GB" dirty="0"/>
              <a:t>Legal requirement on employers to risk assess those hazards</a:t>
            </a:r>
          </a:p>
          <a:p>
            <a:r>
              <a:rPr lang="en-GB" dirty="0"/>
              <a:t>Core legislation is the Management of Health and Safety at Work Regulations 1999</a:t>
            </a:r>
          </a:p>
          <a:p>
            <a:r>
              <a:rPr lang="en-GB" dirty="0">
                <a:hlinkClick r:id="rId2"/>
              </a:rPr>
              <a:t>https://www.legislation.gov.uk/uksi/1999/3242/regulation/3/made</a:t>
            </a:r>
            <a:endParaRPr lang="en-GB" dirty="0"/>
          </a:p>
          <a:p>
            <a:r>
              <a:rPr lang="en-GB" dirty="0"/>
              <a:t>‘Absolute duty’ – once a significant hazard has been identified, the employer </a:t>
            </a:r>
            <a:r>
              <a:rPr lang="en-GB" b="1" dirty="0"/>
              <a:t>must </a:t>
            </a:r>
            <a:r>
              <a:rPr lang="en-GB" dirty="0"/>
              <a:t>assess the resultant risk</a:t>
            </a:r>
          </a:p>
          <a:p>
            <a:r>
              <a:rPr lang="en-GB" dirty="0"/>
              <a:t>Other regulations cover specific hazards for example, COSHH, LOLER, DSE, PUWER</a:t>
            </a:r>
          </a:p>
        </p:txBody>
      </p:sp>
    </p:spTree>
    <p:extLst>
      <p:ext uri="{BB962C8B-B14F-4D97-AF65-F5344CB8AC3E}">
        <p14:creationId xmlns:p14="http://schemas.microsoft.com/office/powerpoint/2010/main" val="34356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115889"/>
            <a:ext cx="10972800" cy="1139825"/>
          </a:xfrm>
        </p:spPr>
        <p:txBody>
          <a:bodyPr/>
          <a:lstStyle/>
          <a:p>
            <a:r>
              <a:rPr lang="en-GB" altLang="en-US" b="1" dirty="0">
                <a:latin typeface="Arial Rounded MT Bold" panose="020F0704030504030204" pitchFamily="34" charset="0"/>
              </a:rPr>
              <a:t>Principles of Prevention </a:t>
            </a:r>
          </a:p>
        </p:txBody>
      </p:sp>
      <p:pic>
        <p:nvPicPr>
          <p:cNvPr id="5" name="Picture 4" descr="A map with text&#10;&#10;Description automatically generated">
            <a:extLst>
              <a:ext uri="{FF2B5EF4-FFF2-40B4-BE49-F238E27FC236}">
                <a16:creationId xmlns:a16="http://schemas.microsoft.com/office/drawing/2014/main" id="{A7E258FE-4E43-43F8-8AA4-2EC737FBF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71216" y="1581912"/>
            <a:ext cx="7386995" cy="5519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F1D7A6-DAD0-45C2-ADA4-82C7DBC9975E}"/>
              </a:ext>
            </a:extLst>
          </p:cNvPr>
          <p:cNvSpPr txBox="1"/>
          <p:nvPr/>
        </p:nvSpPr>
        <p:spPr>
          <a:xfrm>
            <a:off x="263352" y="2188893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 we need to be doing what we are doing? If not – Don’t do it!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C11ED-0781-442D-A7F2-AFA0B92E0925}"/>
              </a:ext>
            </a:extLst>
          </p:cNvPr>
          <p:cNvSpPr txBox="1"/>
          <p:nvPr/>
        </p:nvSpPr>
        <p:spPr>
          <a:xfrm>
            <a:off x="263351" y="3204556"/>
            <a:ext cx="3024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If we do have to do it, can we do it differently?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73E07-07D2-4127-89DD-3EC77412F5CB}"/>
              </a:ext>
            </a:extLst>
          </p:cNvPr>
          <p:cNvSpPr txBox="1"/>
          <p:nvPr/>
        </p:nvSpPr>
        <p:spPr>
          <a:xfrm>
            <a:off x="263351" y="4137735"/>
            <a:ext cx="3024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not can we introduce measures to keep people away from the hazard?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9E92E-0442-4E7F-9B3B-BA7ED3A50304}"/>
              </a:ext>
            </a:extLst>
          </p:cNvPr>
          <p:cNvSpPr txBox="1"/>
          <p:nvPr/>
        </p:nvSpPr>
        <p:spPr>
          <a:xfrm>
            <a:off x="263351" y="5109405"/>
            <a:ext cx="3024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not can we introduce measures to limit exposure or remove distractions etc?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079C7-2E21-4742-98E3-357D79A24CA5}"/>
              </a:ext>
            </a:extLst>
          </p:cNvPr>
          <p:cNvSpPr txBox="1"/>
          <p:nvPr/>
        </p:nvSpPr>
        <p:spPr>
          <a:xfrm>
            <a:off x="263351" y="6197739"/>
            <a:ext cx="30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RESORT!</a:t>
            </a:r>
          </a:p>
        </p:txBody>
      </p:sp>
    </p:spTree>
    <p:extLst>
      <p:ext uri="{BB962C8B-B14F-4D97-AF65-F5344CB8AC3E}">
        <p14:creationId xmlns:p14="http://schemas.microsoft.com/office/powerpoint/2010/main" val="5153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Hierchy</a:t>
            </a:r>
            <a:r>
              <a:rPr lang="en-US" dirty="0"/>
              <a:t> of Controls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FBC04E2-F0A4-4EDC-AC5C-9BF8996D7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216F21-DAC1-4ABB-BBC6-BBD6B2FC6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" y="101458"/>
            <a:ext cx="10594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FCD0D-2E38-44AE-85B7-A5F412F1B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Layered approach to controlling the risks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B1B11D-0555-496B-99BF-DC3B6A850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782" y="1424783"/>
            <a:ext cx="9853736" cy="53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Individual Risk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Regulations require that employers do specific assessments for: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Young workers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New/expectant mothers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Disabled workers</a:t>
            </a:r>
          </a:p>
          <a:p>
            <a:pPr marL="514350" indent="-514350">
              <a:buFont typeface="+mj-lt"/>
              <a:buAutoNum type="alphaL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Covid: Consider additional vulnerable workers</a:t>
            </a:r>
          </a:p>
        </p:txBody>
      </p:sp>
    </p:spTree>
    <p:extLst>
      <p:ext uri="{BB962C8B-B14F-4D97-AF65-F5344CB8AC3E}">
        <p14:creationId xmlns:p14="http://schemas.microsoft.com/office/powerpoint/2010/main" val="25359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8098751C-5AF7-7143-A3BF-5AC529261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4" y="360365"/>
            <a:ext cx="8351837" cy="736916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Rights of safety reps</a:t>
            </a:r>
          </a:p>
        </p:txBody>
      </p:sp>
      <p:sp>
        <p:nvSpPr>
          <p:cNvPr id="20483" name="TextBox 4">
            <a:extLst>
              <a:ext uri="{FF2B5EF4-FFF2-40B4-BE49-F238E27FC236}">
                <a16:creationId xmlns:a16="http://schemas.microsoft.com/office/drawing/2014/main" id="{AE1FD4D3-A703-2741-A1A5-2A3F941AA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2133601"/>
            <a:ext cx="7775575" cy="440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609585"/>
            <a:r>
              <a:rPr lang="en-GB" altLang="en-US" sz="1867" dirty="0">
                <a:solidFill>
                  <a:srgbClr val="1A1A1A"/>
                </a:solidFill>
                <a:latin typeface="Helvetica Now Text" panose="020B0504030202020204" pitchFamily="34" charset="77"/>
              </a:rPr>
              <a:t>Employers have a legal duty to consult with Safety Reps on anything affecting their members’ safety. This would include the outcomes of any risk assessment. SRSC Regulation 7</a:t>
            </a:r>
          </a:p>
          <a:p>
            <a:pPr defTabSz="609585"/>
            <a:endParaRPr lang="en-GB" altLang="en-US" sz="1867" dirty="0">
              <a:solidFill>
                <a:srgbClr val="1A1A1A"/>
              </a:solidFill>
              <a:latin typeface="Helvetica Now Text" panose="020B0504030202020204" pitchFamily="34" charset="77"/>
            </a:endParaRPr>
          </a:p>
          <a:p>
            <a:pPr defTabSz="609585"/>
            <a:r>
              <a:rPr lang="en-GB" altLang="en-US" sz="1867" dirty="0">
                <a:solidFill>
                  <a:srgbClr val="1A1A1A"/>
                </a:solidFill>
                <a:latin typeface="Helvetica Now Text" panose="020B0504030202020204" pitchFamily="34" charset="77"/>
              </a:rPr>
              <a:t>Safety reps also have the right to conduct their own workplace inspections, including documentation such as risk assessments. SRSC regulations 5 and 7</a:t>
            </a:r>
          </a:p>
          <a:p>
            <a:pPr defTabSz="609585"/>
            <a:endParaRPr lang="en-GB" altLang="en-US" sz="1867" dirty="0">
              <a:solidFill>
                <a:srgbClr val="1A1A1A"/>
              </a:solidFill>
              <a:latin typeface="Helvetica Now Text" panose="020B0504030202020204" pitchFamily="34" charset="77"/>
            </a:endParaRPr>
          </a:p>
          <a:p>
            <a:pPr defTabSz="609585"/>
            <a:r>
              <a:rPr lang="en-GB" altLang="en-US" sz="1867" dirty="0">
                <a:solidFill>
                  <a:srgbClr val="1A1A1A"/>
                </a:solidFill>
                <a:latin typeface="Helvetica Now Text" panose="020B0504030202020204" pitchFamily="34" charset="77"/>
              </a:rPr>
              <a:t>It is good practice in the current situation for employers and trade unions to jointly conduct workplace inspections, and agree the outcomes of any risk assessments.</a:t>
            </a:r>
          </a:p>
          <a:p>
            <a:pPr defTabSz="609585"/>
            <a:endParaRPr lang="en-GB" altLang="en-US" sz="1867" dirty="0">
              <a:solidFill>
                <a:srgbClr val="1A1A1A"/>
              </a:solidFill>
              <a:latin typeface="Helvetica Now Text" panose="020B0504030202020204" pitchFamily="34" charset="77"/>
            </a:endParaRPr>
          </a:p>
          <a:p>
            <a:pPr defTabSz="609585"/>
            <a:r>
              <a:rPr lang="en-GB" altLang="en-US" sz="1867" dirty="0">
                <a:solidFill>
                  <a:srgbClr val="1A1A1A"/>
                </a:solidFill>
                <a:latin typeface="Helvetica Now Text" panose="020B0504030202020204" pitchFamily="34" charset="77"/>
              </a:rPr>
              <a:t>Employers must also consult with safety reps on introduction (or planning of) any new technology (such as testing for COVID-19). SRSC regulation 7</a:t>
            </a:r>
          </a:p>
        </p:txBody>
      </p:sp>
    </p:spTree>
    <p:extLst>
      <p:ext uri="{BB962C8B-B14F-4D97-AF65-F5344CB8AC3E}">
        <p14:creationId xmlns:p14="http://schemas.microsoft.com/office/powerpoint/2010/main" val="22844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615</Words>
  <Application>Microsoft Office PowerPoint</Application>
  <PresentationFormat>Widescreen</PresentationFormat>
  <Paragraphs>58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Franklin Gothic Medium</vt:lpstr>
      <vt:lpstr>Helvetica Now Text</vt:lpstr>
      <vt:lpstr>Medical Design 16x9</vt:lpstr>
      <vt:lpstr>Risk Assessment and Control Hierarchy </vt:lpstr>
      <vt:lpstr>What is Risk Assessment?</vt:lpstr>
      <vt:lpstr>Principles of Prevention </vt:lpstr>
      <vt:lpstr>Hierchy of Controls</vt:lpstr>
      <vt:lpstr>Layered approach to controlling the risks</vt:lpstr>
      <vt:lpstr>Individual Risk Assessments</vt:lpstr>
      <vt:lpstr>Rights of safety reps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and Health and Safety</dc:title>
  <dc:creator>Janet Newsham</dc:creator>
  <cp:lastModifiedBy>Paul Pritchard</cp:lastModifiedBy>
  <cp:revision>19</cp:revision>
  <cp:lastPrinted>2020-11-20T18:58:10Z</cp:lastPrinted>
  <dcterms:created xsi:type="dcterms:W3CDTF">2020-11-18T15:13:22Z</dcterms:created>
  <dcterms:modified xsi:type="dcterms:W3CDTF">2021-08-01T12:00:55Z</dcterms:modified>
</cp:coreProperties>
</file>